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43"/>
  </p:notesMasterIdLst>
  <p:sldIdLst>
    <p:sldId id="256" r:id="rId2"/>
    <p:sldId id="270" r:id="rId3"/>
    <p:sldId id="271" r:id="rId4"/>
    <p:sldId id="268" r:id="rId5"/>
    <p:sldId id="269" r:id="rId6"/>
    <p:sldId id="272" r:id="rId7"/>
    <p:sldId id="273" r:id="rId8"/>
    <p:sldId id="275" r:id="rId9"/>
    <p:sldId id="276" r:id="rId10"/>
    <p:sldId id="274" r:id="rId11"/>
    <p:sldId id="284" r:id="rId12"/>
    <p:sldId id="285" r:id="rId13"/>
    <p:sldId id="286" r:id="rId14"/>
    <p:sldId id="287" r:id="rId15"/>
    <p:sldId id="288" r:id="rId16"/>
    <p:sldId id="289" r:id="rId17"/>
    <p:sldId id="277" r:id="rId18"/>
    <p:sldId id="294" r:id="rId19"/>
    <p:sldId id="290" r:id="rId20"/>
    <p:sldId id="291" r:id="rId21"/>
    <p:sldId id="292" r:id="rId22"/>
    <p:sldId id="295" r:id="rId23"/>
    <p:sldId id="278" r:id="rId24"/>
    <p:sldId id="279" r:id="rId25"/>
    <p:sldId id="296" r:id="rId26"/>
    <p:sldId id="297" r:id="rId27"/>
    <p:sldId id="280" r:id="rId28"/>
    <p:sldId id="298" r:id="rId29"/>
    <p:sldId id="299" r:id="rId30"/>
    <p:sldId id="281" r:id="rId31"/>
    <p:sldId id="300" r:id="rId32"/>
    <p:sldId id="282" r:id="rId33"/>
    <p:sldId id="301" r:id="rId34"/>
    <p:sldId id="302" r:id="rId35"/>
    <p:sldId id="303" r:id="rId36"/>
    <p:sldId id="304" r:id="rId37"/>
    <p:sldId id="305" r:id="rId38"/>
    <p:sldId id="306" r:id="rId39"/>
    <p:sldId id="283" r:id="rId40"/>
    <p:sldId id="307" r:id="rId41"/>
    <p:sldId id="308" r:id="rId42"/>
  </p:sldIdLst>
  <p:sldSz cx="12192000" cy="6858000"/>
  <p:notesSz cx="7102475" cy="93884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68325"/>
    <a:srgbClr val="00BDEA"/>
    <a:srgbClr val="000000"/>
    <a:srgbClr val="AD6212"/>
    <a:srgbClr val="39B628"/>
    <a:srgbClr val="B45F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4" autoAdjust="0"/>
    <p:restoredTop sz="86813" autoAdjust="0"/>
  </p:normalViewPr>
  <p:slideViewPr>
    <p:cSldViewPr snapToGrid="0">
      <p:cViewPr varScale="1">
        <p:scale>
          <a:sx n="76" d="100"/>
          <a:sy n="76" d="100"/>
        </p:scale>
        <p:origin x="46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40"/>
    </p:cViewPr>
  </p:sorterViewPr>
  <p:notesViewPr>
    <p:cSldViewPr snapToGrid="0">
      <p:cViewPr varScale="1">
        <p:scale>
          <a:sx n="79" d="100"/>
          <a:sy n="79" d="100"/>
        </p:scale>
        <p:origin x="20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71488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71488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882623E-E8B9-43BF-8B50-9ABC38E4EA60}" type="datetimeFigureOut">
              <a:rPr lang="en-CA"/>
              <a:pPr>
                <a:defRPr/>
              </a:pPr>
              <a:t>27/04/2016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6988"/>
            <a:ext cx="3078163" cy="471487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6988"/>
            <a:ext cx="3078163" cy="471487"/>
          </a:xfrm>
          <a:prstGeom prst="rect">
            <a:avLst/>
          </a:prstGeom>
        </p:spPr>
        <p:txBody>
          <a:bodyPr vert="horz" wrap="square" lIns="94229" tIns="47114" rIns="94229" bIns="4711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E82986A-F307-4645-B3A8-B9AB88B6BD5E}" type="slidenum">
              <a:rPr lang="en-CA" altLang="en-US"/>
              <a:pPr>
                <a:defRPr/>
              </a:pPr>
              <a:t>‹#›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2606929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alt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5175" indent="-2936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76338" indent="-2349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47825" indent="-2349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19313" indent="-2349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76513" indent="-2349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33713" indent="-2349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90913" indent="-2349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48113" indent="-2349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AAA159-D451-46C2-A784-5FF9D2E62859}" type="slidenum">
              <a:rPr lang="en-CA" altLang="en-US" smtClean="0"/>
              <a:pPr>
                <a:spcBef>
                  <a:spcPct val="0"/>
                </a:spcBef>
              </a:pPr>
              <a:t>1</a:t>
            </a:fld>
            <a:endParaRPr lang="en-CA" altLang="en-US" smtClean="0"/>
          </a:p>
        </p:txBody>
      </p:sp>
    </p:spTree>
    <p:extLst>
      <p:ext uri="{BB962C8B-B14F-4D97-AF65-F5344CB8AC3E}">
        <p14:creationId xmlns:p14="http://schemas.microsoft.com/office/powerpoint/2010/main" val="4111460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Gather data</a:t>
            </a:r>
            <a:r>
              <a:rPr lang="en-US" baseline="0" dirty="0" smtClean="0"/>
              <a:t> directly from prospective end users</a:t>
            </a:r>
          </a:p>
          <a:p>
            <a:r>
              <a:rPr lang="en-US" baseline="0" dirty="0" err="1" smtClean="0"/>
              <a:t>Analyse</a:t>
            </a:r>
            <a:r>
              <a:rPr lang="en-US" baseline="0" dirty="0" smtClean="0"/>
              <a:t> meaningfully to come up with conclusions</a:t>
            </a:r>
          </a:p>
          <a:p>
            <a:r>
              <a:rPr lang="en-US" baseline="0" dirty="0" smtClean="0"/>
              <a:t>Output – requirements document containing complete range of primary and secondary users, prioritized list of requirements, measurable usability goals against which future designs can be tested, references to standards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27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6626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 contextual observation</a:t>
            </a:r>
          </a:p>
          <a:p>
            <a:r>
              <a:rPr lang="en-US" dirty="0" smtClean="0"/>
              <a:t>2:</a:t>
            </a:r>
            <a:r>
              <a:rPr lang="en-US" baseline="0" dirty="0" smtClean="0"/>
              <a:t> interviews</a:t>
            </a:r>
          </a:p>
          <a:p>
            <a:r>
              <a:rPr lang="en-US" baseline="0" dirty="0" smtClean="0"/>
              <a:t>3: focus groups</a:t>
            </a:r>
          </a:p>
          <a:p>
            <a:r>
              <a:rPr lang="en-US" baseline="0" dirty="0" smtClean="0"/>
              <a:t>4: surveys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28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92168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 card sorting/affinity</a:t>
            </a:r>
            <a:r>
              <a:rPr lang="en-US" baseline="0" dirty="0" smtClean="0"/>
              <a:t> diagrams</a:t>
            </a:r>
          </a:p>
          <a:p>
            <a:r>
              <a:rPr lang="en-US" baseline="0" dirty="0" smtClean="0"/>
              <a:t>2: hierarchical task analysis</a:t>
            </a:r>
          </a:p>
          <a:p>
            <a:r>
              <a:rPr lang="en-US" baseline="0" dirty="0" smtClean="0"/>
              <a:t>3: storyboarding/use case/scenarios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29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158701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 paper prototype</a:t>
            </a:r>
          </a:p>
          <a:p>
            <a:r>
              <a:rPr lang="en-US" dirty="0" smtClean="0"/>
              <a:t>2: wireframe</a:t>
            </a:r>
          </a:p>
          <a:p>
            <a:r>
              <a:rPr lang="en-US" dirty="0" smtClean="0"/>
              <a:t>3: clickable prototype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31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083306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36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286145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when to iterate and when to move to summative/completion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39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873216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6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975781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Vitruvious</a:t>
            </a:r>
            <a:r>
              <a:rPr lang="en-US" baseline="0" dirty="0" smtClean="0"/>
              <a:t> – De </a:t>
            </a:r>
            <a:r>
              <a:rPr lang="en-US" baseline="0" dirty="0" err="1" smtClean="0"/>
              <a:t>architectura</a:t>
            </a:r>
            <a:r>
              <a:rPr lang="en-US" baseline="0" dirty="0" smtClean="0"/>
              <a:t> (great book on roman architecture and machines), found during renaissance prompted birth of new architecture, design, science</a:t>
            </a:r>
          </a:p>
          <a:p>
            <a:r>
              <a:rPr lang="en-US" baseline="0" dirty="0" smtClean="0"/>
              <a:t>Jesse James Garrett – helped define the role of a UX designer by analyzing the techniques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7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214266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 to the backgrounds</a:t>
            </a:r>
            <a:r>
              <a:rPr lang="en-US" baseline="0" dirty="0" smtClean="0"/>
              <a:t> of people in the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15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28895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</a:t>
            </a:r>
            <a:r>
              <a:rPr lang="en-US" baseline="0" dirty="0" smtClean="0"/>
              <a:t> about early implementation vs tacking things on in a 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16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06474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some reasons</a:t>
            </a:r>
            <a:r>
              <a:rPr lang="en-US" baseline="0" dirty="0" smtClean="0"/>
              <a:t> for Windows 8 failure and success of iPhone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964528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Stakeholder</a:t>
            </a:r>
            <a:r>
              <a:rPr lang="en-US" baseline="0" dirty="0" smtClean="0"/>
              <a:t> meeting: strategic way to derive usability objectives from business objectives and gain commitment to usability</a:t>
            </a:r>
          </a:p>
          <a:p>
            <a:r>
              <a:rPr lang="en-US" baseline="0" dirty="0" smtClean="0"/>
              <a:t>	            Why system being developed? Objectives? How judge success? </a:t>
            </a:r>
            <a:r>
              <a:rPr lang="en-US" u="sng" baseline="0" dirty="0" smtClean="0"/>
              <a:t>Context, usability goals</a:t>
            </a:r>
            <a:r>
              <a:rPr lang="en-US" baseline="0" dirty="0" smtClean="0"/>
              <a:t>, Key functionality,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Competitive analysis: online reviews, adverse event reports, heuristic analysis (more later on that)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24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26282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1,</a:t>
            </a:r>
            <a:r>
              <a:rPr lang="en-US" baseline="0" dirty="0" smtClean="0"/>
              <a:t> 2: </a:t>
            </a:r>
            <a:r>
              <a:rPr lang="en-US" dirty="0" smtClean="0"/>
              <a:t>Technical</a:t>
            </a:r>
            <a:r>
              <a:rPr lang="en-US" baseline="0" dirty="0" smtClean="0"/>
              <a:t> and environment constraints</a:t>
            </a:r>
          </a:p>
          <a:p>
            <a:r>
              <a:rPr lang="en-US" baseline="0" dirty="0" smtClean="0"/>
              <a:t>Images 3, 4: Who and how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25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994846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1:</a:t>
            </a:r>
            <a:r>
              <a:rPr lang="en-US" baseline="0" dirty="0" smtClean="0"/>
              <a:t> Speed: how long to complete a task</a:t>
            </a:r>
          </a:p>
          <a:p>
            <a:r>
              <a:rPr lang="en-US" baseline="0" dirty="0" smtClean="0"/>
              <a:t>2: Accuracy: number of attempts to complete the task</a:t>
            </a:r>
          </a:p>
          <a:p>
            <a:r>
              <a:rPr lang="en-US" baseline="0" dirty="0" smtClean="0"/>
              <a:t>3: Overall success: % who completed task</a:t>
            </a:r>
          </a:p>
          <a:p>
            <a:r>
              <a:rPr lang="en-US" baseline="0" dirty="0" smtClean="0"/>
              <a:t>4: Satisfaction: How satisfied were users with the process of completing the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82986A-F307-4645-B3A8-B9AB88B6BD5E}" type="slidenum">
              <a:rPr lang="en-CA" altLang="en-US" smtClean="0"/>
              <a:pPr>
                <a:defRPr/>
              </a:pPr>
              <a:t>26</a:t>
            </a:fld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52787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8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963" y="785308"/>
            <a:ext cx="10058400" cy="951417"/>
          </a:xfrm>
        </p:spPr>
        <p:txBody>
          <a:bodyPr/>
          <a:lstStyle>
            <a:lvl1pPr marL="0">
              <a:defRPr>
                <a:solidFill>
                  <a:schemeClr val="tx1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Open Sans"/>
              </a:defRPr>
            </a:lvl1pPr>
            <a:lvl2pPr>
              <a:defRPr>
                <a:solidFill>
                  <a:schemeClr val="tx1"/>
                </a:solidFill>
                <a:latin typeface="Open Sans"/>
              </a:defRPr>
            </a:lvl2pPr>
            <a:lvl3pPr>
              <a:defRPr>
                <a:solidFill>
                  <a:schemeClr val="tx1"/>
                </a:solidFill>
                <a:latin typeface="Open Sans"/>
              </a:defRPr>
            </a:lvl3pPr>
            <a:lvl4pPr>
              <a:defRPr>
                <a:solidFill>
                  <a:schemeClr val="tx1"/>
                </a:solidFill>
                <a:latin typeface="Open Sans"/>
              </a:defRPr>
            </a:lvl4pPr>
            <a:lvl5pPr>
              <a:defRPr>
                <a:solidFill>
                  <a:schemeClr val="tx1"/>
                </a:solidFill>
                <a:latin typeface="Open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1149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208088" y="4343400"/>
            <a:ext cx="987583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Ctr="0"/>
          <a:lstStyle>
            <a:lvl1pPr>
              <a:lnSpc>
                <a:spcPct val="85000"/>
              </a:lnSpc>
              <a:defRPr sz="8000" b="0">
                <a:solidFill>
                  <a:schemeClr val="tx1"/>
                </a:solidFill>
                <a:latin typeface="Open San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Open San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5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31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62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7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992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8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96963" y="1846263"/>
            <a:ext cx="10058400" cy="40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800" y="1738313"/>
            <a:ext cx="99663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87" r:id="rId4"/>
    <p:sldLayoutId id="2147483988" r:id="rId5"/>
    <p:sldLayoutId id="2147483989" r:id="rId6"/>
    <p:sldLayoutId id="2147483994" r:id="rId7"/>
    <p:sldLayoutId id="2147483990" r:id="rId8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 kern="1200" spc="-5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4800">
          <a:solidFill>
            <a:srgbClr val="404040"/>
          </a:solidFill>
          <a:latin typeface="Calibri Light" pitchFamily="34" charset="0"/>
        </a:defRPr>
      </a:lvl9pPr>
    </p:titleStyle>
    <p:bodyStyle>
      <a:lvl1pPr marL="90488" indent="-90488" algn="l" rtl="0" eaLnBrk="0" fontAlgn="base" hangingPunct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rgbClr val="404040"/>
          </a:solidFill>
          <a:latin typeface="+mn-lt"/>
          <a:ea typeface="+mn-ea"/>
          <a:cs typeface="+mn-cs"/>
        </a:defRPr>
      </a:lvl1pPr>
      <a:lvl2pPr marL="38258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kern="1200">
          <a:solidFill>
            <a:srgbClr val="404040"/>
          </a:solidFill>
          <a:latin typeface="+mn-lt"/>
          <a:ea typeface="+mn-ea"/>
          <a:cs typeface="+mn-cs"/>
        </a:defRPr>
      </a:lvl2pPr>
      <a:lvl3pPr marL="566738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749300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4pPr>
      <a:lvl5pPr marL="931863" indent="-182563" algn="l" rtl="0" eaLnBrk="0" fontAlgn="base" hangingPunct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4424" y="856726"/>
            <a:ext cx="9963151" cy="23876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CA" sz="6000" dirty="0" smtClean="0">
                <a:solidFill>
                  <a:schemeClr val="tx1"/>
                </a:solidFill>
                <a:latin typeface="Open Sans"/>
                <a:cs typeface="Arial" panose="020B0604020202020204" pitchFamily="34" charset="0"/>
              </a:rPr>
              <a:t>Are You (User) Experienced?</a:t>
            </a:r>
            <a:br>
              <a:rPr lang="en-CA" sz="6000" dirty="0" smtClean="0">
                <a:solidFill>
                  <a:schemeClr val="tx1"/>
                </a:solidFill>
                <a:latin typeface="Open Sans"/>
                <a:cs typeface="Arial" panose="020B0604020202020204" pitchFamily="34" charset="0"/>
              </a:rPr>
            </a:br>
            <a:r>
              <a:rPr lang="en-CA" sz="5400" dirty="0" smtClean="0">
                <a:solidFill>
                  <a:schemeClr val="tx1"/>
                </a:solidFill>
                <a:latin typeface="Open Sans"/>
                <a:cs typeface="Arial" panose="020B0604020202020204" pitchFamily="34" charset="0"/>
              </a:rPr>
              <a:t/>
            </a:r>
            <a:br>
              <a:rPr lang="en-CA" sz="5400" dirty="0" smtClean="0">
                <a:solidFill>
                  <a:schemeClr val="tx1"/>
                </a:solidFill>
                <a:latin typeface="Open Sans"/>
                <a:cs typeface="Arial" panose="020B0604020202020204" pitchFamily="34" charset="0"/>
              </a:rPr>
            </a:br>
            <a:r>
              <a:rPr lang="en-CA" sz="4000" i="1" dirty="0" smtClean="0">
                <a:solidFill>
                  <a:schemeClr val="tx1"/>
                </a:solidFill>
                <a:latin typeface="Open Sans"/>
                <a:cs typeface="Arial" panose="020B0604020202020204" pitchFamily="34" charset="0"/>
              </a:rPr>
              <a:t>An overview of User Experience (UX) Design</a:t>
            </a:r>
            <a:endParaRPr lang="en-CA" sz="4000" i="1" dirty="0">
              <a:solidFill>
                <a:schemeClr val="tx1"/>
              </a:solidFill>
              <a:latin typeface="Open Sans"/>
              <a:cs typeface="Arial" panose="020B0604020202020204" pitchFamily="34" charset="0"/>
            </a:endParaRPr>
          </a:p>
        </p:txBody>
      </p:sp>
      <p:pic>
        <p:nvPicPr>
          <p:cNvPr id="7171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4600528"/>
            <a:ext cx="1543050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5" y="5089478"/>
            <a:ext cx="27305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357563"/>
            <a:ext cx="9553575" cy="7762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itchFamily="34" charset="0"/>
              </a:defRPr>
            </a:lvl2pPr>
            <a:lvl3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itchFamily="34" charset="0"/>
              </a:defRPr>
            </a:lvl3pPr>
            <a:lvl4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itchFamily="34" charset="0"/>
              </a:defRPr>
            </a:lvl4pPr>
            <a:lvl5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itchFamily="34" charset="0"/>
              </a:defRPr>
            </a:lvl5pPr>
            <a:lvl6pPr marL="4572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itchFamily="34" charset="0"/>
              </a:defRPr>
            </a:lvl6pPr>
            <a:lvl7pPr marL="9144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itchFamily="34" charset="0"/>
              </a:defRPr>
            </a:lvl7pPr>
            <a:lvl8pPr marL="13716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itchFamily="34" charset="0"/>
              </a:defRPr>
            </a:lvl8pPr>
            <a:lvl9pPr marL="1828800" algn="l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404040"/>
                </a:solidFill>
                <a:latin typeface="Calibri Light" pitchFamily="34" charset="0"/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endParaRPr lang="en-CA" sz="4000" dirty="0">
              <a:solidFill>
                <a:schemeClr val="tx1"/>
              </a:solidFill>
              <a:latin typeface="Open Sans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27378" y="5202640"/>
            <a:ext cx="5024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Adam Freed, Principal and UX Consultant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Definition of UX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40794" y="2891062"/>
            <a:ext cx="71707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“…cover </a:t>
            </a:r>
            <a:r>
              <a:rPr lang="en-US" sz="2400" i="1" dirty="0">
                <a:solidFill>
                  <a:srgbClr val="011321"/>
                </a:solidFill>
                <a:latin typeface="Open Sans"/>
              </a:rPr>
              <a:t>all aspects of the person’s experience with the system including industrial design, graphics, the interface, the physical interaction, and the </a:t>
            </a:r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manual.”</a:t>
            </a:r>
          </a:p>
          <a:p>
            <a:endParaRPr lang="en-US" sz="2400" i="1" dirty="0">
              <a:solidFill>
                <a:srgbClr val="011321"/>
              </a:solidFill>
              <a:latin typeface="Open Sans"/>
            </a:endParaRPr>
          </a:p>
          <a:p>
            <a:pPr algn="r"/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					-Don Norman</a:t>
            </a:r>
          </a:p>
        </p:txBody>
      </p:sp>
    </p:spTree>
    <p:extLst>
      <p:ext uri="{BB962C8B-B14F-4D97-AF65-F5344CB8AC3E}">
        <p14:creationId xmlns:p14="http://schemas.microsoft.com/office/powerpoint/2010/main" val="285683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Definition of Usability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40794" y="2891062"/>
            <a:ext cx="71707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“The </a:t>
            </a:r>
            <a:r>
              <a:rPr lang="en-US" sz="2400" i="1" dirty="0"/>
              <a:t>extent to which a product can be used </a:t>
            </a:r>
            <a:r>
              <a:rPr lang="en-US" sz="2400" i="1" dirty="0" smtClean="0"/>
              <a:t>by specified </a:t>
            </a:r>
            <a:r>
              <a:rPr lang="en-US" sz="2400" i="1" dirty="0"/>
              <a:t>users to achieve specified goals with effectiveness, efficiency and satisfaction in a specified context of </a:t>
            </a:r>
            <a:r>
              <a:rPr lang="en-US" sz="2400" i="1" dirty="0" smtClean="0"/>
              <a:t>use</a:t>
            </a:r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.”</a:t>
            </a:r>
          </a:p>
          <a:p>
            <a:endParaRPr lang="en-US" sz="2400" i="1" dirty="0">
              <a:solidFill>
                <a:srgbClr val="011321"/>
              </a:solidFill>
              <a:latin typeface="Open Sans"/>
            </a:endParaRPr>
          </a:p>
          <a:p>
            <a:pPr algn="r"/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					-ISO 9241-11</a:t>
            </a:r>
          </a:p>
        </p:txBody>
      </p:sp>
    </p:spTree>
    <p:extLst>
      <p:ext uri="{BB962C8B-B14F-4D97-AF65-F5344CB8AC3E}">
        <p14:creationId xmlns:p14="http://schemas.microsoft.com/office/powerpoint/2010/main" val="339820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Definition of Usability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40794" y="2535462"/>
            <a:ext cx="71707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“</a:t>
            </a:r>
            <a:r>
              <a:rPr lang="en-US" sz="2400" i="1" dirty="0"/>
              <a:t>After all, usability really just means that making sure that something works well: that a person of average (or even below average) ability and experience can use the thing - whether it's a Web site, a fighter jet, or a revolving door - for its intended purpose without getting hopelessly </a:t>
            </a:r>
            <a:r>
              <a:rPr lang="en-US" sz="2400" i="1" dirty="0" smtClean="0"/>
              <a:t>frustrated</a:t>
            </a:r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.”</a:t>
            </a:r>
          </a:p>
          <a:p>
            <a:endParaRPr lang="en-US" sz="2400" i="1" dirty="0">
              <a:solidFill>
                <a:srgbClr val="011321"/>
              </a:solidFill>
              <a:latin typeface="Open Sans"/>
            </a:endParaRPr>
          </a:p>
          <a:p>
            <a:pPr algn="r"/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					-Steve Krug</a:t>
            </a:r>
          </a:p>
        </p:txBody>
      </p:sp>
    </p:spTree>
    <p:extLst>
      <p:ext uri="{BB962C8B-B14F-4D97-AF65-F5344CB8AC3E}">
        <p14:creationId xmlns:p14="http://schemas.microsoft.com/office/powerpoint/2010/main" val="182587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Definition of User </a:t>
            </a:r>
            <a:r>
              <a:rPr lang="en-US" dirty="0" err="1" smtClean="0"/>
              <a:t>Centred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40794" y="2535462"/>
            <a:ext cx="717073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“</a:t>
            </a:r>
            <a:r>
              <a:rPr lang="en-US" sz="2400" i="1" dirty="0"/>
              <a:t>User </a:t>
            </a:r>
            <a:r>
              <a:rPr lang="en-US" sz="2400" i="1" dirty="0" err="1"/>
              <a:t>Centred</a:t>
            </a:r>
            <a:r>
              <a:rPr lang="en-US" sz="2400" i="1" dirty="0"/>
              <a:t> Design (UCD) is an approach that supports the entire development process with user-</a:t>
            </a:r>
            <a:r>
              <a:rPr lang="en-US" sz="2400" i="1" dirty="0" err="1"/>
              <a:t>centred</a:t>
            </a:r>
            <a:r>
              <a:rPr lang="en-US" sz="2400" i="1" dirty="0"/>
              <a:t> activities, in order to create applications which are easy to use and are of added value to the intended users</a:t>
            </a:r>
            <a:r>
              <a:rPr lang="en-US" sz="2400" i="1" dirty="0" smtClean="0"/>
              <a:t>.”</a:t>
            </a:r>
            <a:endParaRPr lang="en-US" sz="2400" i="1" dirty="0" smtClean="0">
              <a:solidFill>
                <a:srgbClr val="011321"/>
              </a:solidFill>
              <a:latin typeface="Open Sans"/>
            </a:endParaRPr>
          </a:p>
          <a:p>
            <a:endParaRPr lang="en-US" sz="2400" i="1" dirty="0">
              <a:solidFill>
                <a:srgbClr val="011321"/>
              </a:solidFill>
              <a:latin typeface="Open Sans"/>
            </a:endParaRPr>
          </a:p>
          <a:p>
            <a:pPr algn="r"/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					-Usabilitynet.org</a:t>
            </a:r>
          </a:p>
        </p:txBody>
      </p:sp>
    </p:spTree>
    <p:extLst>
      <p:ext uri="{BB962C8B-B14F-4D97-AF65-F5344CB8AC3E}">
        <p14:creationId xmlns:p14="http://schemas.microsoft.com/office/powerpoint/2010/main" val="278091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 Definition of Human </a:t>
            </a:r>
            <a:r>
              <a:rPr lang="en-US" sz="4400" dirty="0" err="1" smtClean="0"/>
              <a:t>Centred</a:t>
            </a:r>
            <a:r>
              <a:rPr lang="en-US" sz="4400" dirty="0" smtClean="0"/>
              <a:t> Design</a:t>
            </a:r>
            <a:endParaRPr lang="en-US" sz="4400" dirty="0"/>
          </a:p>
        </p:txBody>
      </p:sp>
      <p:sp>
        <p:nvSpPr>
          <p:cNvPr id="4" name="Rectangle 3"/>
          <p:cNvSpPr/>
          <p:nvPr/>
        </p:nvSpPr>
        <p:spPr>
          <a:xfrm>
            <a:off x="2540794" y="2535462"/>
            <a:ext cx="71707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“</a:t>
            </a:r>
            <a:r>
              <a:rPr lang="en-US" sz="2400" i="1" dirty="0"/>
              <a:t>Human-centered design is </a:t>
            </a:r>
            <a:r>
              <a:rPr lang="en-US" sz="2400" i="1" dirty="0" err="1"/>
              <a:t>characterised</a:t>
            </a:r>
            <a:r>
              <a:rPr lang="en-US" sz="2400" i="1" dirty="0"/>
              <a:t> by: the active involvement of users and a clear understanding of user and task requirements; an appropriate allocation of function between users and technology; the iteration of design solutions; multi-disciplinary design.</a:t>
            </a:r>
            <a:r>
              <a:rPr lang="en-US" sz="2400" i="1" dirty="0" smtClean="0"/>
              <a:t>”</a:t>
            </a:r>
            <a:endParaRPr lang="en-US" sz="2400" i="1" dirty="0" smtClean="0">
              <a:solidFill>
                <a:srgbClr val="011321"/>
              </a:solidFill>
              <a:latin typeface="Open Sans"/>
            </a:endParaRPr>
          </a:p>
          <a:p>
            <a:endParaRPr lang="en-US" sz="2400" i="1" dirty="0">
              <a:solidFill>
                <a:srgbClr val="011321"/>
              </a:solidFill>
              <a:latin typeface="Open Sans"/>
            </a:endParaRPr>
          </a:p>
          <a:p>
            <a:pPr algn="r"/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					-ISO 13407</a:t>
            </a:r>
          </a:p>
        </p:txBody>
      </p:sp>
    </p:spTree>
    <p:extLst>
      <p:ext uri="{BB962C8B-B14F-4D97-AF65-F5344CB8AC3E}">
        <p14:creationId xmlns:p14="http://schemas.microsoft.com/office/powerpoint/2010/main" val="41714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UX - A Multidisciplinary Field</a:t>
            </a:r>
            <a:endParaRPr lang="en-US" dirty="0"/>
          </a:p>
        </p:txBody>
      </p:sp>
      <p:pic>
        <p:nvPicPr>
          <p:cNvPr id="4098" name="Picture 2" descr="UX-Essentials---Lesson-1---Interdisciplinary-Venn-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1868061"/>
            <a:ext cx="5807075" cy="484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13800" y="634088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*Courtesy of uxbeginner.com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11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67800" y="6340883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*Courtesy of uxisnotui.com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122" name="Picture 2" descr="http://i0.wp.com/www.uxisnotui.com/downloads/with-tit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195051"/>
            <a:ext cx="5521325" cy="651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2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Keys to UX</a:t>
            </a:r>
            <a:endParaRPr lang="en-US" dirty="0"/>
          </a:p>
        </p:txBody>
      </p:sp>
      <p:pic>
        <p:nvPicPr>
          <p:cNvPr id="2050" name="Picture 2" descr="http://vignette2.wikia.nocookie.net/drpanda-survivor-org/images/e/eb/Power_Key.jpg/revision/latest?cb=201306080326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80" y="2218328"/>
            <a:ext cx="1547101" cy="7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21981" y="2353818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Evidence Based</a:t>
            </a:r>
            <a:endParaRPr lang="en-US" sz="2800" dirty="0"/>
          </a:p>
        </p:txBody>
      </p:sp>
      <p:pic>
        <p:nvPicPr>
          <p:cNvPr id="6" name="Picture 2" descr="http://vignette2.wikia.nocookie.net/drpanda-survivor-org/images/e/eb/Power_Key.jpg/revision/latest?cb=201306080326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80" y="3437473"/>
            <a:ext cx="1547101" cy="7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321981" y="3572963"/>
            <a:ext cx="3153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Measureable</a:t>
            </a:r>
            <a:endParaRPr lang="en-US" sz="2800" dirty="0"/>
          </a:p>
        </p:txBody>
      </p:sp>
      <p:pic>
        <p:nvPicPr>
          <p:cNvPr id="8" name="Picture 2" descr="http://vignette2.wikia.nocookie.net/drpanda-survivor-org/images/e/eb/Power_Key.jpg/revision/latest?cb=201306080326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80" y="4521128"/>
            <a:ext cx="1547101" cy="7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21981" y="4656618"/>
            <a:ext cx="3488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Involves End-Users Throughout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40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Poor User Experience vs Good User Experience</a:t>
            </a:r>
            <a:endParaRPr lang="en-US" sz="3600" dirty="0"/>
          </a:p>
        </p:txBody>
      </p:sp>
      <p:pic>
        <p:nvPicPr>
          <p:cNvPr id="6146" name="Picture 2" descr="https://kristamceachern.files.wordpress.com/2014/09/surface-screensh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1955799"/>
            <a:ext cx="4681506" cy="26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kristamceachern.files.wordpress.com/2014/09/img_084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549" y="1955799"/>
            <a:ext cx="3000375" cy="4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yourmarketingmastermind.com/wp-content/uploads/2014/10/make-mon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071" y="1815305"/>
            <a:ext cx="4952529" cy="33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92603" y="6259993"/>
            <a:ext cx="1908534" cy="458048"/>
          </a:xfrm>
          <a:prstGeom prst="rect">
            <a:avLst/>
          </a:prstGeom>
        </p:spPr>
        <p:txBody>
          <a:bodyPr/>
          <a:lstStyle/>
          <a:p>
            <a:fld id="{8A527D0F-DA2D-4A51-8993-64BAE9B5FF2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2540" y="406400"/>
            <a:ext cx="8285159" cy="1303671"/>
          </a:xfrm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User </a:t>
            </a:r>
            <a:r>
              <a:rPr lang="en-US" altLang="en-US" dirty="0" smtClean="0"/>
              <a:t>Experience Economics</a:t>
            </a:r>
            <a:endParaRPr lang="en-US" altLang="en-US" dirty="0"/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2540" y="1935128"/>
            <a:ext cx="7239707" cy="409980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618" tIns="25447" rIns="63618" bIns="25447" numCol="1" anchor="t" anchorCtr="0" compatLnSpc="1">
            <a:prstTxWarp prst="textNoShape">
              <a:avLst/>
            </a:prstTxWarp>
            <a:spAutoFit/>
          </a:bodyPr>
          <a:lstStyle/>
          <a:p>
            <a:pPr marL="458069" indent="-458069">
              <a:lnSpc>
                <a:spcPct val="88000"/>
              </a:lnSpc>
              <a:spcBef>
                <a:spcPct val="43000"/>
              </a:spcBef>
              <a:buNone/>
            </a:pPr>
            <a:r>
              <a:rPr lang="en-US" altLang="en-US" sz="2800" dirty="0"/>
              <a:t>Good user </a:t>
            </a:r>
            <a:r>
              <a:rPr lang="en-US" altLang="en-US" sz="2800" dirty="0" smtClean="0"/>
              <a:t>experiences will </a:t>
            </a:r>
            <a:r>
              <a:rPr lang="en-US" altLang="en-US" sz="2800" dirty="0"/>
              <a:t>result in:</a:t>
            </a:r>
          </a:p>
          <a:p>
            <a:pPr marL="1028700" lvl="1" indent="-455613">
              <a:lnSpc>
                <a:spcPct val="88000"/>
              </a:lnSpc>
              <a:spcBef>
                <a:spcPct val="43000"/>
              </a:spcBef>
              <a:buFontTx/>
              <a:buChar char="•"/>
            </a:pPr>
            <a:r>
              <a:rPr lang="en-US" altLang="en-US" sz="2800" dirty="0"/>
              <a:t>Increased productivity</a:t>
            </a:r>
          </a:p>
          <a:p>
            <a:pPr marL="1028700" lvl="1" indent="-455613">
              <a:lnSpc>
                <a:spcPct val="88000"/>
              </a:lnSpc>
              <a:spcBef>
                <a:spcPct val="43000"/>
              </a:spcBef>
              <a:buFontTx/>
              <a:buChar char="•"/>
            </a:pPr>
            <a:r>
              <a:rPr lang="en-US" altLang="en-US" sz="2800" dirty="0"/>
              <a:t>Reduced training costs</a:t>
            </a:r>
          </a:p>
          <a:p>
            <a:pPr marL="1028700" lvl="1" indent="-455613">
              <a:lnSpc>
                <a:spcPct val="88000"/>
              </a:lnSpc>
              <a:spcBef>
                <a:spcPct val="43000"/>
              </a:spcBef>
              <a:buFontTx/>
              <a:buChar char="•"/>
            </a:pPr>
            <a:r>
              <a:rPr lang="en-US" altLang="en-US" sz="2800" dirty="0"/>
              <a:t>Preventable user errors</a:t>
            </a:r>
          </a:p>
          <a:p>
            <a:pPr marL="1028700" lvl="1" indent="-455613">
              <a:lnSpc>
                <a:spcPct val="88000"/>
              </a:lnSpc>
              <a:spcBef>
                <a:spcPct val="43000"/>
              </a:spcBef>
              <a:buFontTx/>
              <a:buChar char="•"/>
            </a:pPr>
            <a:r>
              <a:rPr lang="en-US" altLang="en-US" sz="2800" dirty="0"/>
              <a:t>Reduced employee turnover</a:t>
            </a:r>
          </a:p>
          <a:p>
            <a:pPr marL="1028700" lvl="1" indent="-455613">
              <a:lnSpc>
                <a:spcPct val="88000"/>
              </a:lnSpc>
              <a:spcBef>
                <a:spcPct val="43000"/>
              </a:spcBef>
              <a:buFontTx/>
              <a:buChar char="•"/>
            </a:pPr>
            <a:r>
              <a:rPr lang="en-US" altLang="en-US" sz="2800" dirty="0"/>
              <a:t>User satisfaction</a:t>
            </a:r>
          </a:p>
          <a:p>
            <a:pPr marL="1028700" lvl="1" indent="-455613">
              <a:lnSpc>
                <a:spcPct val="88000"/>
              </a:lnSpc>
              <a:spcBef>
                <a:spcPct val="43000"/>
              </a:spcBef>
              <a:buFontTx/>
              <a:buChar char="•"/>
            </a:pPr>
            <a:r>
              <a:rPr lang="en-US" altLang="en-US" sz="2800" dirty="0" smtClean="0"/>
              <a:t>Repeat business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2125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Experience</a:t>
            </a:r>
            <a:endParaRPr lang="en-US" dirty="0"/>
          </a:p>
        </p:txBody>
      </p:sp>
      <p:pic>
        <p:nvPicPr>
          <p:cNvPr id="3074" name="Picture 2" descr="http://static.fjcdn.com/pictures/Are_6b6628_185593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584" y="2287697"/>
            <a:ext cx="303715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5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5000" y="571500"/>
            <a:ext cx="7416400" cy="1122195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altLang="en-US" dirty="0"/>
              <a:t>Increased Productivity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88140" y="2154046"/>
            <a:ext cx="6864362" cy="292390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618" tIns="25447" rIns="63618" bIns="25447" numCol="1" anchor="t" anchorCtr="0" compatLnSpc="1">
            <a:prstTxWarp prst="textNoShape">
              <a:avLst/>
            </a:prstTxWarp>
            <a:spAutoFit/>
          </a:bodyPr>
          <a:lstStyle/>
          <a:p>
            <a:pPr marL="458069" indent="-458069">
              <a:lnSpc>
                <a:spcPct val="88000"/>
              </a:lnSpc>
              <a:spcBef>
                <a:spcPct val="43000"/>
              </a:spcBef>
              <a:buNone/>
              <a:tabLst>
                <a:tab pos="483517" algn="l"/>
                <a:tab pos="1348758" algn="l"/>
                <a:tab pos="6871030" algn="dec"/>
              </a:tabLst>
            </a:pPr>
            <a:r>
              <a:rPr lang="en-US" altLang="en-US" dirty="0"/>
              <a:t>	</a:t>
            </a:r>
            <a:r>
              <a:rPr lang="en-US" altLang="en-US" sz="2400" dirty="0"/>
              <a:t>			2500 employees</a:t>
            </a:r>
          </a:p>
          <a:p>
            <a:pPr marL="458069" indent="-458069">
              <a:lnSpc>
                <a:spcPct val="88000"/>
              </a:lnSpc>
              <a:spcBef>
                <a:spcPct val="43000"/>
              </a:spcBef>
              <a:buNone/>
              <a:tabLst>
                <a:tab pos="483517" algn="l"/>
                <a:tab pos="1348758" algn="l"/>
                <a:tab pos="6871030" algn="dec"/>
              </a:tabLst>
            </a:pPr>
            <a:r>
              <a:rPr lang="en-US" altLang="en-US" sz="2400" dirty="0"/>
              <a:t>	X		10 transactions per day</a:t>
            </a:r>
          </a:p>
          <a:p>
            <a:pPr marL="458069" indent="-458069">
              <a:lnSpc>
                <a:spcPct val="88000"/>
              </a:lnSpc>
              <a:spcBef>
                <a:spcPct val="43000"/>
              </a:spcBef>
              <a:buNone/>
              <a:tabLst>
                <a:tab pos="483517" algn="l"/>
                <a:tab pos="1348758" algn="l"/>
                <a:tab pos="6871030" algn="dec"/>
              </a:tabLst>
            </a:pPr>
            <a:r>
              <a:rPr lang="en-US" altLang="en-US" sz="2400" dirty="0"/>
              <a:t>	X		save one minute per transaction</a:t>
            </a:r>
          </a:p>
          <a:p>
            <a:pPr marL="458069" indent="-458069">
              <a:lnSpc>
                <a:spcPct val="88000"/>
              </a:lnSpc>
              <a:spcBef>
                <a:spcPct val="43000"/>
              </a:spcBef>
              <a:buNone/>
              <a:tabLst>
                <a:tab pos="483517" algn="l"/>
                <a:tab pos="1348758" algn="l"/>
                <a:tab pos="6871030" algn="dec"/>
              </a:tabLst>
            </a:pPr>
            <a:r>
              <a:rPr lang="en-US" altLang="en-US" sz="2400" dirty="0"/>
              <a:t>	X		10 years</a:t>
            </a:r>
          </a:p>
          <a:p>
            <a:pPr marL="458069" indent="-458069">
              <a:lnSpc>
                <a:spcPct val="88000"/>
              </a:lnSpc>
              <a:spcBef>
                <a:spcPct val="43000"/>
              </a:spcBef>
              <a:buNone/>
              <a:tabLst>
                <a:tab pos="483517" algn="l"/>
                <a:tab pos="1348758" algn="l"/>
                <a:tab pos="6871030" algn="dec"/>
              </a:tabLst>
            </a:pPr>
            <a:endParaRPr lang="en-US" altLang="en-US" sz="2400" dirty="0"/>
          </a:p>
          <a:p>
            <a:pPr marL="458069" indent="-458069">
              <a:lnSpc>
                <a:spcPct val="88000"/>
              </a:lnSpc>
              <a:spcBef>
                <a:spcPct val="43000"/>
              </a:spcBef>
              <a:buNone/>
              <a:tabLst>
                <a:tab pos="483517" algn="l"/>
                <a:tab pos="1348758" algn="l"/>
                <a:tab pos="6871030" algn="dec"/>
              </a:tabLst>
            </a:pPr>
            <a:r>
              <a:rPr lang="en-US" altLang="en-US" sz="2400" dirty="0"/>
              <a:t>	=		550 person years </a:t>
            </a:r>
            <a:r>
              <a:rPr lang="en-US" altLang="en-US" sz="2400" dirty="0" smtClean="0"/>
              <a:t>savings</a:t>
            </a:r>
            <a:endParaRPr lang="en-US" altLang="en-US" sz="2400" dirty="0"/>
          </a:p>
        </p:txBody>
      </p:sp>
      <p:sp>
        <p:nvSpPr>
          <p:cNvPr id="154628" name="Line 4"/>
          <p:cNvSpPr>
            <a:spLocks noChangeShapeType="1"/>
          </p:cNvSpPr>
          <p:nvPr/>
        </p:nvSpPr>
        <p:spPr bwMode="auto">
          <a:xfrm>
            <a:off x="1712591" y="4279900"/>
            <a:ext cx="6539911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629" name="Rectangle 5"/>
          <p:cNvSpPr>
            <a:spLocks noChangeArrowheads="1"/>
          </p:cNvSpPr>
          <p:nvPr/>
        </p:nvSpPr>
        <p:spPr bwMode="auto">
          <a:xfrm>
            <a:off x="1388140" y="2025556"/>
            <a:ext cx="7007502" cy="318089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88140" y="5538308"/>
            <a:ext cx="8407000" cy="471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8069" indent="-458069">
              <a:lnSpc>
                <a:spcPct val="88000"/>
              </a:lnSpc>
              <a:spcBef>
                <a:spcPct val="43000"/>
              </a:spcBef>
              <a:buNone/>
              <a:tabLst>
                <a:tab pos="483517" algn="l"/>
                <a:tab pos="1348758" algn="l"/>
                <a:tab pos="6871030" algn="dec"/>
              </a:tabLst>
            </a:pPr>
            <a:r>
              <a:rPr lang="en-US" altLang="en-US" sz="2800" dirty="0"/>
              <a:t>At $30,000 salary,  that is a savings of $16,500,000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3900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1244" y="787401"/>
            <a:ext cx="7549856" cy="906766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85000"/>
              </a:lnSpc>
            </a:pPr>
            <a:r>
              <a:rPr lang="en-US" altLang="en-US" dirty="0"/>
              <a:t>Preventable User Errors</a:t>
            </a:r>
          </a:p>
        </p:txBody>
      </p:sp>
      <p:sp>
        <p:nvSpPr>
          <p:cNvPr id="155651" name="Line 3"/>
          <p:cNvSpPr>
            <a:spLocks noChangeShapeType="1"/>
          </p:cNvSpPr>
          <p:nvPr/>
        </p:nvSpPr>
        <p:spPr bwMode="auto">
          <a:xfrm>
            <a:off x="1378244" y="4153607"/>
            <a:ext cx="5852839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5653" name="Rectangle 5"/>
          <p:cNvSpPr>
            <a:spLocks noChangeArrowheads="1"/>
          </p:cNvSpPr>
          <p:nvPr/>
        </p:nvSpPr>
        <p:spPr bwMode="auto">
          <a:xfrm>
            <a:off x="1251244" y="1992664"/>
            <a:ext cx="6180470" cy="379781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656" tIns="44532" rIns="90656" bIns="44532">
            <a:spAutoFit/>
          </a:bodyPr>
          <a:lstStyle>
            <a:lvl1pPr>
              <a:spcBef>
                <a:spcPct val="0"/>
              </a:spcBef>
              <a:tabLst>
                <a:tab pos="565785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tabLst>
                <a:tab pos="565785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tabLst>
                <a:tab pos="565785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tabLst>
                <a:tab pos="565785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tabLst>
                <a:tab pos="565785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65785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65785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65785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657850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2405" dirty="0">
                <a:latin typeface="Arial" panose="020B0604020202020204" pitchFamily="34" charset="0"/>
              </a:rPr>
              <a:t>	</a:t>
            </a:r>
            <a:r>
              <a:rPr lang="en-US" altLang="en-US" dirty="0">
                <a:latin typeface="Arial" panose="020B0604020202020204" pitchFamily="34" charset="0"/>
              </a:rPr>
              <a:t>2500 Employees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 smtClean="0">
                <a:latin typeface="Arial" panose="020B0604020202020204" pitchFamily="34" charset="0"/>
              </a:rPr>
              <a:t>   X </a:t>
            </a:r>
            <a:r>
              <a:rPr lang="en-US" altLang="en-US" dirty="0">
                <a:latin typeface="Arial" panose="020B0604020202020204" pitchFamily="34" charset="0"/>
              </a:rPr>
              <a:t>	avoid 200 errors per year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 smtClean="0">
                <a:latin typeface="Arial" panose="020B0604020202020204" pitchFamily="34" charset="0"/>
              </a:rPr>
              <a:t>   X</a:t>
            </a:r>
            <a:r>
              <a:rPr lang="en-US" altLang="en-US" dirty="0">
                <a:latin typeface="Arial" panose="020B0604020202020204" pitchFamily="34" charset="0"/>
              </a:rPr>
              <a:t>	10 minutes per error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 smtClean="0">
                <a:latin typeface="Arial" panose="020B0604020202020204" pitchFamily="34" charset="0"/>
              </a:rPr>
              <a:t>   X</a:t>
            </a:r>
            <a:r>
              <a:rPr lang="en-US" altLang="en-US" dirty="0">
                <a:latin typeface="Arial" panose="020B0604020202020204" pitchFamily="34" charset="0"/>
              </a:rPr>
              <a:t>	10 years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	= 5,000,000 preventable errors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	or 434 person years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	Savings = $13,020,000</a:t>
            </a:r>
          </a:p>
        </p:txBody>
      </p:sp>
    </p:spTree>
    <p:extLst>
      <p:ext uri="{BB962C8B-B14F-4D97-AF65-F5344CB8AC3E}">
        <p14:creationId xmlns:p14="http://schemas.microsoft.com/office/powerpoint/2010/main" val="147116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kyguardian.files.wordpress.com/2011/04/l3-leonardo-da-vinci-chicago_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9299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900" y="0"/>
            <a:ext cx="835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So How is this Accomplished?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http://images.all-free-download.com/images/graphiclarge/tsdsteepcurveright_561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86946" flipH="1">
            <a:off x="2929762" y="2499011"/>
            <a:ext cx="1772732" cy="17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images.all-free-download.com/images/graphiclarge/tsdsteepcurveright_561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35454">
            <a:off x="4492261" y="1991126"/>
            <a:ext cx="1772732" cy="17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images.all-free-download.com/images/graphiclarge/tsdsteepcurveright_561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31195">
            <a:off x="4573205" y="4984411"/>
            <a:ext cx="1772732" cy="17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images.all-free-download.com/images/graphiclarge/tsdsteepcurveright_561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97020">
            <a:off x="8064695" y="4958355"/>
            <a:ext cx="1772732" cy="17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images.all-free-download.com/images/graphiclarge/tsdsteepcurveright_561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00598">
            <a:off x="7837583" y="1882407"/>
            <a:ext cx="1772732" cy="177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UX Process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256773" y="1817833"/>
            <a:ext cx="1782325" cy="1658889"/>
          </a:xfrm>
          <a:prstGeom prst="ellipse">
            <a:avLst/>
          </a:prstGeom>
          <a:solidFill>
            <a:srgbClr val="E6832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388208" y="3476722"/>
            <a:ext cx="1782325" cy="1658889"/>
          </a:xfrm>
          <a:prstGeom prst="ellipse">
            <a:avLst/>
          </a:prstGeom>
          <a:solidFill>
            <a:srgbClr val="E6832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256773" y="5135611"/>
            <a:ext cx="1782325" cy="1658889"/>
          </a:xfrm>
          <a:prstGeom prst="ellipse">
            <a:avLst/>
          </a:prstGeom>
          <a:solidFill>
            <a:srgbClr val="E6832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4125338" y="3476721"/>
            <a:ext cx="1782325" cy="1658889"/>
          </a:xfrm>
          <a:prstGeom prst="ellipse">
            <a:avLst/>
          </a:prstGeom>
          <a:solidFill>
            <a:srgbClr val="E6832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5227635" y="1736725"/>
            <a:ext cx="24765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140558" y="1736725"/>
            <a:ext cx="358917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85256" y="3533553"/>
            <a:ext cx="2167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E68325"/>
                </a:solidFill>
              </a:rPr>
              <a:t>COMPLETE</a:t>
            </a:r>
            <a:endParaRPr lang="en-US" sz="2800" b="1" dirty="0">
              <a:solidFill>
                <a:srgbClr val="E683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45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Stakeholder meeting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Context of use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</a:t>
            </a:r>
            <a:r>
              <a:rPr lang="en-US" sz="2800" dirty="0"/>
              <a:t>u</a:t>
            </a:r>
            <a:r>
              <a:rPr lang="en-US" sz="2800" dirty="0" smtClean="0"/>
              <a:t>sability goals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Competitive analysis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84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4795837" cy="2497137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Stakeholder meeting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Context of use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Define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u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sability goals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Competitive analysis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3320" name="Picture 8" descr="http://www.bamfd.org/wp-content/uploads/2015/05/operation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8" y="1998632"/>
            <a:ext cx="5508625" cy="28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2.bp.blogspot.com/-80FesVXMV8o/VqZIfHteotI/AAAAAAAAPvo/p9p-7bvKI6M/s1600/mob%2B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737" y="1972446"/>
            <a:ext cx="5508625" cy="355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fcw.com/~/media/GIG/FCWNow/Topics/Defense/PEO%20Soldier%20Nett%20Warrio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193" y="1982850"/>
            <a:ext cx="3533776" cy="353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://static.communitytable.parade.com/wp-content/uploads/2014/04/little-kid-tablet-ft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028" y="1972445"/>
            <a:ext cx="5654042" cy="353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6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Planning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4795837" cy="2497137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Stakeholder meeting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Context of use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Define </a:t>
            </a:r>
            <a:r>
              <a:rPr lang="en-US" sz="2800" dirty="0"/>
              <a:t>u</a:t>
            </a:r>
            <a:r>
              <a:rPr lang="en-US" sz="2800" dirty="0" smtClean="0"/>
              <a:t>sability goals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Competitive analysis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4338" name="Picture 2" descr="https://i.ytimg.com/vi/J0wLbj_6LM8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385" y="1846263"/>
            <a:ext cx="4492978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wallpapercave.com/wp/Sd906S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710" y="1846859"/>
            <a:ext cx="4686653" cy="26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://vignette2.wikia.nocookie.net/starwars/images/3/31/Protontorpedo.jpg/revision/latest?cb=200803172120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171" y="1846263"/>
            <a:ext cx="3251729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scontent.cdninstagram.com/t51.2885-15/s640x640/sh0.08/e35/12728595_460625214123480_1766838984_n.jpg?ig_cache_key=MTE4NDMyMTg3MDc2NDc0NzAzOQ%3D%3D.2.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543" y="1846263"/>
            <a:ext cx="3902074" cy="3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48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Research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Data gathering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Data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Output</a:t>
            </a:r>
          </a:p>
          <a:p>
            <a:pPr marL="11430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90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Research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3500437" cy="1951037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Data </a:t>
            </a:r>
            <a:r>
              <a:rPr lang="en-US" sz="2800" dirty="0"/>
              <a:t>gathering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Data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5362" name="Picture 2" descr="http://nform.com/media/ethnography-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1846263"/>
            <a:ext cx="60960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russiancouncil.ru/common/upload/rubin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363" y="1846264"/>
            <a:ext cx="6096000" cy="266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www.numa.paris/var/sise/storage/ckeditor/images/camping/2011/03/Photo-focus-group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301" y="1855787"/>
            <a:ext cx="6088062" cy="323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puestadelsolpta.org/Image/SiteImages/SurveyAgreeDisagre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685" y="1846263"/>
            <a:ext cx="4735356" cy="315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Research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3500437" cy="1951037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Data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gathering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Output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6386" name="Picture 2" descr="http://cdn2.hubspot.net/hubfs/399865/blog-ux-research-method-card-sorting.png?t=14539242833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90" y="1846263"/>
            <a:ext cx="6423173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2.bp.blogspot.com/-wNOgA02yLEg/UPZmMNkB-YI/AAAAAAAAAJk/AXpZ4gbUfTk/s1600/HTA_N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13" y="1846263"/>
            <a:ext cx="6130925" cy="370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http://johnnyholland.org/wp-content/uploads/storyboarding-sketch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25" y="1846263"/>
            <a:ext cx="47625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32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Experience</a:t>
            </a:r>
            <a:endParaRPr lang="en-US" dirty="0"/>
          </a:p>
        </p:txBody>
      </p:sp>
      <p:pic>
        <p:nvPicPr>
          <p:cNvPr id="4100" name="Picture 4" descr="https://cdn4.iconfinder.com/data/icons/seo-accessibility-usability-2-2/256/User_Experience_Desig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97" y="2252773"/>
            <a:ext cx="4009532" cy="40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6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6561137" cy="4022725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Prototype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Parallel design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Follow established guidelines/standards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76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4237037" cy="4022725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Prototype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Parallel design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Follow established guidelines/standards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7410" name="Picture 2" descr="http://cs.wellesley.edu/~foodiere/images/testing/design2menu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500" y="1846263"/>
            <a:ext cx="2840770" cy="378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Facebook wall wireframe example from Flairbuil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63" y="1821152"/>
            <a:ext cx="4808537" cy="381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550245" y="1846263"/>
            <a:ext cx="5605118" cy="2741719"/>
            <a:chOff x="2357782" y="3303587"/>
            <a:chExt cx="6198049" cy="3095732"/>
          </a:xfrm>
        </p:grpSpPr>
        <p:pic>
          <p:nvPicPr>
            <p:cNvPr id="17414" name="Picture 6" descr="https://lh4.ggpht.com/2T6WgtnsITUqVRZe-PmK_eopjqd_TjdbP7YhjIakzPgMuWoXDKLaZ-RCRK-6Hg7rWQ=w3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782" y="3354387"/>
              <a:ext cx="28575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6" name="Picture 8" descr="http://churchm.ag/wp-content/uploads/2011/11/fireworks-ap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0100" y="3303587"/>
              <a:ext cx="3095731" cy="3095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05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Formative vs summative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Test planning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Heuristic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End-user testing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642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4821237" cy="4022725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Formative vs summative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Test planning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Heuristic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End-user testing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8434" name="Picture 2" descr="http://tlceducationalsolutions.com/wp-content/uploads/2014/01/Formative-Assess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974" y="1846263"/>
            <a:ext cx="3582877" cy="211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www.rgbstock.com/cache1nYx9h/users/w/wi/wilhei/300/mmImDJ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949" y="1846263"/>
            <a:ext cx="3336926" cy="250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0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4821237" cy="4022725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Formative vs summative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Test planning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bg1">
                    <a:lumMod val="75000"/>
                  </a:schemeClr>
                </a:solidFill>
              </a:rPr>
              <a:t>Heuristic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smtClean="0">
                <a:solidFill>
                  <a:schemeClr val="bg1">
                    <a:lumMod val="75000"/>
                  </a:schemeClr>
                </a:solidFill>
              </a:rPr>
              <a:t>End-user 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testing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9458" name="Picture 2" descr="https://premium.wpmudev.org/blog/wp-content/uploads/2011/12/5ws-bi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8" y="1947863"/>
            <a:ext cx="5026025" cy="343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04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4821237" cy="4022725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Formative vs summative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Test planning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Heuristic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End-user testing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654800" y="1947863"/>
            <a:ext cx="45005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Who</a:t>
            </a:r>
            <a:r>
              <a:rPr lang="en-US" sz="2000" dirty="0" smtClean="0"/>
              <a:t>:    Usability expert (1-3)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/>
              <a:t>When</a:t>
            </a:r>
            <a:r>
              <a:rPr lang="en-US" sz="2000" dirty="0"/>
              <a:t>:  Summative or competitive 	    analysis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What</a:t>
            </a:r>
            <a:r>
              <a:rPr lang="en-US" sz="2000" dirty="0" smtClean="0"/>
              <a:t>:   Find general system 	 	    usability issues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Where</a:t>
            </a:r>
            <a:r>
              <a:rPr lang="en-US" sz="2000" dirty="0" smtClean="0"/>
              <a:t>: Testing lab, office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Why</a:t>
            </a:r>
            <a:r>
              <a:rPr lang="en-US" sz="2000" dirty="0" smtClean="0"/>
              <a:t>:    Show product readiness,        	   determine competitive  	   shortcomings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511131" y="1947863"/>
            <a:ext cx="4787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How: </a:t>
            </a:r>
            <a:r>
              <a:rPr lang="en-US" sz="2000" dirty="0" smtClean="0"/>
              <a:t>Ad-hoc system use, looking for shortcomings in particular heuristics, such as: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Visibility of system status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Match between the system and the real world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Consistency and standards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Error prevention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4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4821237" cy="4022725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Formative vs summative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Test planning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Heuristic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End-user testing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046913" y="2052558"/>
            <a:ext cx="3106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Who</a:t>
            </a:r>
            <a:r>
              <a:rPr lang="en-US" sz="2000" dirty="0" smtClean="0"/>
              <a:t>:  Actual end-users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8200" y="2452668"/>
            <a:ext cx="5364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E68325"/>
              </a:buClr>
            </a:pPr>
            <a:r>
              <a:rPr lang="en-US" sz="2000" dirty="0" err="1"/>
              <a:t>Usability_Problems_Found</a:t>
            </a:r>
            <a:r>
              <a:rPr lang="en-US" sz="2000" dirty="0"/>
              <a:t>(</a:t>
            </a:r>
            <a:r>
              <a:rPr lang="en-US" sz="2000" i="1" dirty="0" err="1"/>
              <a:t>i</a:t>
            </a:r>
            <a:r>
              <a:rPr lang="en-US" sz="2000" dirty="0"/>
              <a:t>) = </a:t>
            </a:r>
            <a:r>
              <a:rPr lang="en-US" sz="2000" i="1" dirty="0"/>
              <a:t>N</a:t>
            </a:r>
            <a:r>
              <a:rPr lang="en-US" sz="2000" dirty="0"/>
              <a:t>(1 – (1 – </a:t>
            </a:r>
            <a:r>
              <a:rPr lang="el-GR" sz="2000" dirty="0"/>
              <a:t>λ</a:t>
            </a:r>
            <a:r>
              <a:rPr lang="en-US" sz="2000" dirty="0"/>
              <a:t>)</a:t>
            </a:r>
            <a:r>
              <a:rPr lang="en-US" sz="2000" i="1" baseline="30000" dirty="0" err="1"/>
              <a:t>i</a:t>
            </a:r>
            <a:r>
              <a:rPr lang="en-US" sz="2000" dirty="0" smtClean="0"/>
              <a:t>),</a:t>
            </a:r>
            <a:br>
              <a:rPr lang="en-US" sz="2000" dirty="0" smtClean="0"/>
            </a:br>
            <a:endParaRPr lang="en-US" sz="600" dirty="0" smtClean="0"/>
          </a:p>
          <a:p>
            <a:pPr>
              <a:buClr>
                <a:srgbClr val="E68325"/>
              </a:buClr>
            </a:pPr>
            <a:r>
              <a:rPr lang="en-US" sz="1600" dirty="0" smtClean="0"/>
              <a:t>Where </a:t>
            </a:r>
            <a:r>
              <a:rPr lang="en-US" sz="1600" i="1" dirty="0" err="1" smtClean="0"/>
              <a:t>i</a:t>
            </a:r>
            <a:r>
              <a:rPr lang="en-US" sz="1600" dirty="0" smtClean="0"/>
              <a:t> is the number of test users, </a:t>
            </a:r>
            <a:r>
              <a:rPr lang="en-US" sz="1600" i="1" dirty="0" smtClean="0"/>
              <a:t>N</a:t>
            </a:r>
            <a:r>
              <a:rPr lang="en-US" sz="1600" dirty="0" smtClean="0"/>
              <a:t> is the total number of usability problems in the system, and </a:t>
            </a:r>
            <a:r>
              <a:rPr lang="el-GR" sz="1600" dirty="0" smtClean="0"/>
              <a:t>λ</a:t>
            </a:r>
            <a:r>
              <a:rPr lang="en-US" sz="1600" dirty="0" smtClean="0"/>
              <a:t> is the probability for finding any single problem with any single test user (Nielsen, 1993)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918200" y="2455357"/>
            <a:ext cx="5461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Usability_Problems_Found</a:t>
            </a:r>
            <a:r>
              <a:rPr lang="en-US" sz="2000" dirty="0"/>
              <a:t>(</a:t>
            </a:r>
            <a:r>
              <a:rPr lang="en-US" sz="2000" i="1" dirty="0" err="1"/>
              <a:t>i</a:t>
            </a:r>
            <a:r>
              <a:rPr lang="en-US" sz="2000" dirty="0"/>
              <a:t>) = </a:t>
            </a:r>
            <a:r>
              <a:rPr lang="en-US" sz="2000" i="1" dirty="0"/>
              <a:t>N</a:t>
            </a:r>
            <a:r>
              <a:rPr lang="en-US" sz="2000" dirty="0"/>
              <a:t>(1 – (1 – </a:t>
            </a:r>
            <a:r>
              <a:rPr lang="el-GR" sz="2000" dirty="0"/>
              <a:t>λ</a:t>
            </a:r>
            <a:r>
              <a:rPr lang="en-US" sz="2000" dirty="0"/>
              <a:t>)</a:t>
            </a:r>
            <a:r>
              <a:rPr lang="en-US" sz="2000" i="1" baseline="30000" dirty="0" err="1"/>
              <a:t>i</a:t>
            </a:r>
            <a:r>
              <a:rPr lang="en-US" sz="2000" dirty="0" smtClean="0"/>
              <a:t>),</a:t>
            </a:r>
          </a:p>
          <a:p>
            <a:endParaRPr lang="en-US" sz="800" dirty="0"/>
          </a:p>
          <a:p>
            <a:r>
              <a:rPr lang="en-US" sz="1600" dirty="0" smtClean="0"/>
              <a:t>For a typical </a:t>
            </a:r>
            <a:r>
              <a:rPr lang="el-GR" sz="1600" dirty="0" smtClean="0"/>
              <a:t>λ</a:t>
            </a:r>
            <a:r>
              <a:rPr lang="en-US" sz="1600" dirty="0" smtClean="0"/>
              <a:t> = 31%</a:t>
            </a:r>
            <a:endParaRPr lang="en-US" sz="1600" dirty="0"/>
          </a:p>
        </p:txBody>
      </p:sp>
      <p:pic>
        <p:nvPicPr>
          <p:cNvPr id="20482" name="Picture 2" descr="Increase in proportion of usability problems found as a function of number of users tes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737" y="3315476"/>
            <a:ext cx="5036490" cy="30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urve of ratio of benefits to costs as more evaluators are add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930" y="2591793"/>
            <a:ext cx="5113433" cy="373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537700" y="6461036"/>
            <a:ext cx="2654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*Charts courtesy of Nielsen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9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7" grpId="1"/>
      <p:bldP spid="8" grpId="0"/>
      <p:bldP spid="8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4821237" cy="4022725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Formative vs summative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Test planning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Heuristic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End-user testing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526213" y="1846263"/>
            <a:ext cx="47879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How: </a:t>
            </a:r>
            <a:r>
              <a:rPr lang="en-US" sz="2000" dirty="0" smtClean="0"/>
              <a:t>Think aloud testing: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Various scenarios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Participant voicing thought process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Evaluator not leading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Includes questionnaire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42100" y="1846263"/>
            <a:ext cx="4556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When</a:t>
            </a:r>
            <a:r>
              <a:rPr lang="en-US" sz="2000" dirty="0" smtClean="0"/>
              <a:t>:  Formative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/>
              <a:t>What</a:t>
            </a:r>
            <a:r>
              <a:rPr lang="en-US" sz="2000" dirty="0"/>
              <a:t>:   </a:t>
            </a:r>
            <a:r>
              <a:rPr lang="en-US" sz="2000" dirty="0" smtClean="0"/>
              <a:t>Generally think aloud testing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Where</a:t>
            </a:r>
            <a:r>
              <a:rPr lang="en-US" sz="2000" dirty="0" smtClean="0"/>
              <a:t>: Testing lab, office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Why</a:t>
            </a:r>
            <a:r>
              <a:rPr lang="en-US" sz="2000" dirty="0" smtClean="0"/>
              <a:t>:    Find usability problems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1708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963" y="1846263"/>
            <a:ext cx="4821237" cy="4022725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Formative vs summative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Test planning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Heuristic analysis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End-user testing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526213" y="1846263"/>
            <a:ext cx="47879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How: </a:t>
            </a:r>
            <a:r>
              <a:rPr lang="en-US" sz="2000" dirty="0" smtClean="0"/>
              <a:t>Measurement testing: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Various scenarios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Participant uses system as they normally would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Evaluator generally observes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Measures can include: time to complete a task, number of tasks completed in a given time limit, number of errors, etc.</a:t>
            </a:r>
          </a:p>
          <a:p>
            <a:pPr marL="742950" lvl="1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Includes questionnaire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6213" y="1846263"/>
            <a:ext cx="45561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When</a:t>
            </a:r>
            <a:r>
              <a:rPr lang="en-US" sz="2000" dirty="0" smtClean="0"/>
              <a:t>:  Summative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/>
              <a:t>What</a:t>
            </a:r>
            <a:r>
              <a:rPr lang="en-US" sz="2000" dirty="0"/>
              <a:t>:   </a:t>
            </a:r>
            <a:r>
              <a:rPr lang="en-US" sz="2000" dirty="0" smtClean="0"/>
              <a:t>Testing vs metrics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Where</a:t>
            </a:r>
            <a:r>
              <a:rPr lang="en-US" sz="2000" dirty="0" smtClean="0"/>
              <a:t>: Testing lab, office, in the 	    field</a:t>
            </a:r>
          </a:p>
          <a:p>
            <a:pPr marL="285750" indent="-285750">
              <a:buClr>
                <a:srgbClr val="E68325"/>
              </a:buClr>
              <a:buFont typeface="Wingdings" panose="05000000000000000000" pitchFamily="2" charset="2"/>
              <a:buChar char="q"/>
            </a:pPr>
            <a:r>
              <a:rPr lang="en-US" sz="2000" i="1" dirty="0" smtClean="0"/>
              <a:t>Why</a:t>
            </a:r>
            <a:r>
              <a:rPr lang="en-US" sz="2000" dirty="0" smtClean="0"/>
              <a:t>:    Assessing overall quality, 	   ensuring system meets 	   original usability goals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52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gradeslam.org/blog_images/218/cov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0" y="430213"/>
            <a:ext cx="10058400" cy="950912"/>
          </a:xfrm>
        </p:spPr>
        <p:txBody>
          <a:bodyPr/>
          <a:lstStyle/>
          <a:p>
            <a:r>
              <a:rPr lang="en-US" sz="6000" dirty="0" smtClean="0">
                <a:solidFill>
                  <a:schemeClr val="bg1"/>
                </a:solidFill>
              </a:rPr>
              <a:t>Iteration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74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2" y="3000624"/>
            <a:ext cx="2098200" cy="228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64" y="2930773"/>
            <a:ext cx="3695700" cy="2425700"/>
          </a:xfrm>
          <a:prstGeom prst="rect">
            <a:avLst/>
          </a:prstGeom>
        </p:spPr>
      </p:pic>
      <p:pic>
        <p:nvPicPr>
          <p:cNvPr id="1026" name="Picture 2" descr="CapCHI Ottaw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863" y="3000623"/>
            <a:ext cx="2286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45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designer is not (necessarily) a subject matter expert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users know the answers, you have to know how to ask the questions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Early prototype, early (and often) test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Design to standards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Lather, rinse, repeat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12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602" name="Picture 2" descr="https://muhc.ca/sites/default/files/micro/m-Questions/ques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163" y="2116137"/>
            <a:ext cx="4572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07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pic>
        <p:nvPicPr>
          <p:cNvPr id="2050" name="Picture 2" descr="https://upload.wikimedia.org/wikipedia/en/2/2d/Finger_poin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976" y="2837794"/>
            <a:ext cx="2802374" cy="28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2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UX</a:t>
            </a:r>
            <a:endParaRPr lang="en-US" dirty="0"/>
          </a:p>
        </p:txBody>
      </p:sp>
      <p:pic>
        <p:nvPicPr>
          <p:cNvPr id="1026" name="Picture 2" descr="http://verifnews.org/wp-content/uploads/2014/08/comp_histo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982" y="2216312"/>
            <a:ext cx="5896361" cy="423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9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Timeline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04041" y="4177856"/>
            <a:ext cx="772511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520262" y="4028083"/>
            <a:ext cx="283779" cy="299545"/>
          </a:xfrm>
          <a:prstGeom prst="ellipse">
            <a:avLst/>
          </a:prstGeom>
          <a:solidFill>
            <a:srgbClr val="E68325"/>
          </a:solidFill>
          <a:ln w="38100">
            <a:solidFill>
              <a:srgbClr val="E68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718440" y="3637041"/>
            <a:ext cx="10511" cy="39939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576551" y="4028083"/>
            <a:ext cx="283779" cy="299545"/>
          </a:xfrm>
          <a:prstGeom prst="ellipse">
            <a:avLst/>
          </a:prstGeom>
          <a:noFill/>
          <a:ln w="38100">
            <a:solidFill>
              <a:srgbClr val="E68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27284" y="2839434"/>
            <a:ext cx="1418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Vitruvian Triad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80-15BC</a:t>
            </a:r>
          </a:p>
          <a:p>
            <a:r>
              <a:rPr lang="en-US" sz="1600" b="1" dirty="0" err="1" smtClean="0"/>
              <a:t>Vitruvious</a:t>
            </a:r>
            <a:endParaRPr lang="en-US" sz="1600" b="1" dirty="0"/>
          </a:p>
        </p:txBody>
      </p:sp>
      <p:cxnSp>
        <p:nvCxnSpPr>
          <p:cNvPr id="11" name="Straight Connector 10"/>
          <p:cNvCxnSpPr>
            <a:stCxn id="9" idx="6"/>
            <a:endCxn id="13" idx="2"/>
          </p:cNvCxnSpPr>
          <p:nvPr/>
        </p:nvCxnSpPr>
        <p:spPr>
          <a:xfrm>
            <a:off x="1860330" y="4177856"/>
            <a:ext cx="1148248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147847" y="3611787"/>
            <a:ext cx="10511" cy="39939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008578" y="4028083"/>
            <a:ext cx="283779" cy="299545"/>
          </a:xfrm>
          <a:prstGeom prst="ellipse">
            <a:avLst/>
          </a:prstGeom>
          <a:noFill/>
          <a:ln w="38100">
            <a:solidFill>
              <a:srgbClr val="E68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944210" y="2452175"/>
            <a:ext cx="1626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Typography, Sketching, 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Industrial Design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1452-1519</a:t>
            </a:r>
          </a:p>
          <a:p>
            <a:r>
              <a:rPr lang="en-US" sz="1600" b="1" dirty="0" smtClean="0"/>
              <a:t>Da Vinci</a:t>
            </a:r>
            <a:endParaRPr lang="en-US" sz="1600" b="1" dirty="0"/>
          </a:p>
        </p:txBody>
      </p:sp>
      <p:cxnSp>
        <p:nvCxnSpPr>
          <p:cNvPr id="17" name="Straight Connector 16"/>
          <p:cNvCxnSpPr>
            <a:endCxn id="19" idx="2"/>
          </p:cNvCxnSpPr>
          <p:nvPr/>
        </p:nvCxnSpPr>
        <p:spPr>
          <a:xfrm flipV="1">
            <a:off x="3292356" y="4176905"/>
            <a:ext cx="1363723" cy="95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797969" y="3646135"/>
            <a:ext cx="10511" cy="39939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656079" y="4027132"/>
            <a:ext cx="283779" cy="299545"/>
          </a:xfrm>
          <a:prstGeom prst="ellipse">
            <a:avLst/>
          </a:prstGeom>
          <a:noFill/>
          <a:ln w="38100">
            <a:solidFill>
              <a:srgbClr val="E68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13534" y="2451643"/>
            <a:ext cx="194966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Design of Military Equipment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1939-1945</a:t>
            </a:r>
          </a:p>
          <a:p>
            <a:r>
              <a:rPr lang="en-US" sz="1600" b="1" dirty="0" smtClean="0"/>
              <a:t>“Human</a:t>
            </a:r>
          </a:p>
          <a:p>
            <a:r>
              <a:rPr lang="en-US" sz="1600" b="1" dirty="0" smtClean="0"/>
              <a:t> Factors”</a:t>
            </a:r>
            <a:endParaRPr lang="en-US" sz="1600" b="1" dirty="0"/>
          </a:p>
        </p:txBody>
      </p:sp>
      <p:cxnSp>
        <p:nvCxnSpPr>
          <p:cNvPr id="22" name="Straight Connector 21"/>
          <p:cNvCxnSpPr>
            <a:endCxn id="24" idx="2"/>
          </p:cNvCxnSpPr>
          <p:nvPr/>
        </p:nvCxnSpPr>
        <p:spPr>
          <a:xfrm flipV="1">
            <a:off x="4939860" y="4176905"/>
            <a:ext cx="1366341" cy="620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448091" y="3624641"/>
            <a:ext cx="10511" cy="39939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6306201" y="4027132"/>
            <a:ext cx="283779" cy="299545"/>
          </a:xfrm>
          <a:prstGeom prst="ellipse">
            <a:avLst/>
          </a:prstGeom>
          <a:noFill/>
          <a:ln w="38100">
            <a:solidFill>
              <a:srgbClr val="E68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09123" y="2601544"/>
            <a:ext cx="21020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~1970</a:t>
            </a:r>
          </a:p>
          <a:p>
            <a:r>
              <a:rPr lang="en-US" sz="1600" b="1" dirty="0" smtClean="0"/>
              <a:t>Microprocessor,</a:t>
            </a:r>
          </a:p>
          <a:p>
            <a:r>
              <a:rPr lang="en-US" sz="1600" b="1" dirty="0" smtClean="0"/>
              <a:t>Information Architecture</a:t>
            </a:r>
            <a:endParaRPr lang="en-US" sz="1600" b="1" dirty="0"/>
          </a:p>
        </p:txBody>
      </p:sp>
      <p:cxnSp>
        <p:nvCxnSpPr>
          <p:cNvPr id="33" name="Straight Connector 32"/>
          <p:cNvCxnSpPr>
            <a:stCxn id="24" idx="6"/>
            <a:endCxn id="35" idx="2"/>
          </p:cNvCxnSpPr>
          <p:nvPr/>
        </p:nvCxnSpPr>
        <p:spPr>
          <a:xfrm flipV="1">
            <a:off x="6589980" y="4160188"/>
            <a:ext cx="1234965" cy="16717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56323" y="3608875"/>
            <a:ext cx="10511" cy="39939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824945" y="4010415"/>
            <a:ext cx="283779" cy="299545"/>
          </a:xfrm>
          <a:prstGeom prst="ellipse">
            <a:avLst/>
          </a:prstGeom>
          <a:noFill/>
          <a:ln w="38100">
            <a:solidFill>
              <a:srgbClr val="E68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824945" y="2645592"/>
            <a:ext cx="13847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“UX”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1984</a:t>
            </a:r>
          </a:p>
          <a:p>
            <a:r>
              <a:rPr lang="en-US" sz="1600" b="1" dirty="0" smtClean="0"/>
              <a:t>Don Norman</a:t>
            </a:r>
            <a:endParaRPr lang="en-US" sz="1600" b="1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8116601" y="4160188"/>
            <a:ext cx="943309" cy="749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199157" y="3608875"/>
            <a:ext cx="10511" cy="39939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9057267" y="4008268"/>
            <a:ext cx="283779" cy="299545"/>
          </a:xfrm>
          <a:prstGeom prst="ellipse">
            <a:avLst/>
          </a:prstGeom>
          <a:noFill/>
          <a:ln w="38100">
            <a:solidFill>
              <a:srgbClr val="E68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916044" y="2482420"/>
            <a:ext cx="1132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Elements 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of User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Experience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2002</a:t>
            </a:r>
          </a:p>
          <a:p>
            <a:r>
              <a:rPr lang="en-US" sz="1600" b="1" dirty="0" smtClean="0"/>
              <a:t>JJG</a:t>
            </a:r>
            <a:endParaRPr lang="en-US" sz="1400" b="1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9356790" y="4144422"/>
            <a:ext cx="943309" cy="7495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0347370" y="3578594"/>
            <a:ext cx="10511" cy="399393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0197632" y="3991551"/>
            <a:ext cx="283779" cy="299545"/>
          </a:xfrm>
          <a:prstGeom prst="ellipse">
            <a:avLst/>
          </a:prstGeom>
          <a:solidFill>
            <a:srgbClr val="E68325"/>
          </a:solidFill>
          <a:ln w="38100">
            <a:solidFill>
              <a:srgbClr val="E683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0058322" y="2421013"/>
            <a:ext cx="189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IA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User Researcher</a:t>
            </a:r>
          </a:p>
          <a:p>
            <a:r>
              <a:rPr 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Interact’n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 Designer</a:t>
            </a:r>
          </a:p>
          <a:p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</a:rPr>
              <a:t>Product Designer</a:t>
            </a:r>
          </a:p>
          <a:p>
            <a:r>
              <a:rPr lang="en-US" sz="1600" b="1" dirty="0" smtClean="0"/>
              <a:t>Product Designer</a:t>
            </a:r>
            <a:endParaRPr lang="en-US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8509000" y="6216407"/>
            <a:ext cx="346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*Courtesy of Cornelius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Rachieru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4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Definition of Human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40794" y="2039724"/>
            <a:ext cx="71707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“…</a:t>
            </a:r>
            <a:r>
              <a:rPr lang="en-US" sz="2400" i="1" dirty="0"/>
              <a:t>the understanding of interactions among humans and other elements of a system, and the profession that applies theory, principles, data and methods to design in order to optimize human well-being and overall system performance. </a:t>
            </a:r>
            <a:endParaRPr lang="en-US" sz="2400" i="1" dirty="0" smtClean="0"/>
          </a:p>
          <a:p>
            <a:endParaRPr lang="en-US" sz="2400" i="1" dirty="0" smtClean="0"/>
          </a:p>
          <a:p>
            <a:r>
              <a:rPr lang="en-US" sz="2400" i="1" dirty="0" smtClean="0"/>
              <a:t>…contribute </a:t>
            </a:r>
            <a:r>
              <a:rPr lang="en-US" sz="2400" i="1" dirty="0"/>
              <a:t>to the design and evaluation of tasks, jobs, products, environments and systems in order to make them compatible with the needs, abilities and limitations of people.</a:t>
            </a:r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.”</a:t>
            </a:r>
          </a:p>
          <a:p>
            <a:endParaRPr lang="en-US" sz="2400" i="1" dirty="0">
              <a:solidFill>
                <a:srgbClr val="011321"/>
              </a:solidFill>
              <a:latin typeface="Open Sans"/>
            </a:endParaRPr>
          </a:p>
          <a:p>
            <a:pPr algn="r"/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					-HFES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12287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259" y="287338"/>
            <a:ext cx="10411865" cy="1449387"/>
          </a:xfrm>
        </p:spPr>
        <p:txBody>
          <a:bodyPr/>
          <a:lstStyle/>
          <a:p>
            <a:r>
              <a:rPr lang="en-US" dirty="0" smtClean="0"/>
              <a:t>A Definition of Information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64822" y="2370800"/>
            <a:ext cx="717073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 smtClean="0"/>
              <a:t>“Information </a:t>
            </a:r>
            <a:r>
              <a:rPr lang="en-US" sz="2400" i="1" dirty="0"/>
              <a:t>architecture is the practice of deciding how to arrange the parts of something to be understandable</a:t>
            </a:r>
            <a:r>
              <a:rPr lang="en-US" sz="2400" i="1" dirty="0" smtClean="0"/>
              <a:t>.</a:t>
            </a:r>
          </a:p>
          <a:p>
            <a:endParaRPr lang="en-US" sz="2400" i="1" dirty="0" smtClean="0"/>
          </a:p>
          <a:p>
            <a:r>
              <a:rPr lang="en-US" sz="2400" i="1" dirty="0"/>
              <a:t>UX designers practice IA everyday; the two are closely connected. Put simply, IA is an important skill within UX and other </a:t>
            </a:r>
            <a:r>
              <a:rPr lang="en-US" sz="2400" i="1" dirty="0" smtClean="0"/>
              <a:t>disciplines…”</a:t>
            </a:r>
            <a:endParaRPr lang="en-US" sz="2400" i="1" dirty="0">
              <a:solidFill>
                <a:srgbClr val="011321"/>
              </a:solidFill>
              <a:latin typeface="Open Sans"/>
            </a:endParaRPr>
          </a:p>
          <a:p>
            <a:pPr algn="r"/>
            <a:r>
              <a:rPr lang="en-US" sz="2400" i="1" dirty="0" smtClean="0">
                <a:solidFill>
                  <a:srgbClr val="011321"/>
                </a:solidFill>
                <a:latin typeface="Open Sans"/>
              </a:rPr>
              <a:t>					-IAI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3414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4806</TotalTime>
  <Words>1150</Words>
  <Application>Microsoft Office PowerPoint</Application>
  <PresentationFormat>Widescreen</PresentationFormat>
  <Paragraphs>273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Open Sans</vt:lpstr>
      <vt:lpstr>Wingdings</vt:lpstr>
      <vt:lpstr>Retrospect</vt:lpstr>
      <vt:lpstr>Are You (User) Experienced?  An overview of User Experience (UX) Design</vt:lpstr>
      <vt:lpstr>Experience</vt:lpstr>
      <vt:lpstr>User Experience</vt:lpstr>
      <vt:lpstr>Who am I?</vt:lpstr>
      <vt:lpstr>Who are you?</vt:lpstr>
      <vt:lpstr>A Brief History of UX</vt:lpstr>
      <vt:lpstr>Historical Timeline</vt:lpstr>
      <vt:lpstr>A Definition of Human Factors</vt:lpstr>
      <vt:lpstr>A Definition of Information Architecture</vt:lpstr>
      <vt:lpstr>A Definition of UX</vt:lpstr>
      <vt:lpstr>A Definition of Usability</vt:lpstr>
      <vt:lpstr>Another Definition of Usability</vt:lpstr>
      <vt:lpstr>A Definition of User Centred Design</vt:lpstr>
      <vt:lpstr>A Definition of Human Centred Design</vt:lpstr>
      <vt:lpstr>UX - A Multidisciplinary Field</vt:lpstr>
      <vt:lpstr>PowerPoint Presentation</vt:lpstr>
      <vt:lpstr>The Keys to UX</vt:lpstr>
      <vt:lpstr>Poor User Experience vs Good User Experience</vt:lpstr>
      <vt:lpstr>User Experience Economics</vt:lpstr>
      <vt:lpstr>Increased Productivity</vt:lpstr>
      <vt:lpstr>Preventable User Errors</vt:lpstr>
      <vt:lpstr>PowerPoint Presentation</vt:lpstr>
      <vt:lpstr>Typical UX Process</vt:lpstr>
      <vt:lpstr>The Planning Process</vt:lpstr>
      <vt:lpstr>The Planning Process</vt:lpstr>
      <vt:lpstr>The Planning Process</vt:lpstr>
      <vt:lpstr>User Research Techniques</vt:lpstr>
      <vt:lpstr>User Research Techniques</vt:lpstr>
      <vt:lpstr>User Research Techniques</vt:lpstr>
      <vt:lpstr>Design Approaches</vt:lpstr>
      <vt:lpstr>Design Approaches</vt:lpstr>
      <vt:lpstr>Usability Testing</vt:lpstr>
      <vt:lpstr>Usability Testing</vt:lpstr>
      <vt:lpstr>Usability Testing</vt:lpstr>
      <vt:lpstr>Usability Testing</vt:lpstr>
      <vt:lpstr>Usability Testing</vt:lpstr>
      <vt:lpstr>Usability Testing</vt:lpstr>
      <vt:lpstr>Usability Testing</vt:lpstr>
      <vt:lpstr>Iteration</vt:lpstr>
      <vt:lpstr>Takeaways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Avoiding surprises –  The way forward</dc:title>
  <dc:creator>Michelle Gauthier</dc:creator>
  <cp:lastModifiedBy>Adam Freed</cp:lastModifiedBy>
  <cp:revision>363</cp:revision>
  <cp:lastPrinted>2016-02-23T02:02:14Z</cp:lastPrinted>
  <dcterms:created xsi:type="dcterms:W3CDTF">2015-09-16T17:22:29Z</dcterms:created>
  <dcterms:modified xsi:type="dcterms:W3CDTF">2016-04-28T05:05:10Z</dcterms:modified>
</cp:coreProperties>
</file>